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9" r:id="rId4"/>
    <p:sldId id="260" r:id="rId5"/>
    <p:sldId id="289" r:id="rId6"/>
    <p:sldId id="261" r:id="rId7"/>
    <p:sldId id="268" r:id="rId8"/>
    <p:sldId id="270" r:id="rId9"/>
    <p:sldId id="271" r:id="rId10"/>
    <p:sldId id="273" r:id="rId11"/>
    <p:sldId id="274" r:id="rId12"/>
    <p:sldId id="276" r:id="rId13"/>
    <p:sldId id="277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54B4-1EB4-4F52-820D-62701B80990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OSNOVI MAŠINSKIH TEHNOLOGIJA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Sučeono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u="sng" dirty="0"/>
              <a:t> </a:t>
            </a:r>
            <a:r>
              <a:rPr lang="en-US" sz="4000" u="sng" dirty="0" err="1"/>
              <a:t>zbijanjem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stegne</a:t>
            </a:r>
            <a:r>
              <a:rPr lang="en-US" dirty="0"/>
              <a:t> u </a:t>
            </a:r>
            <a:r>
              <a:rPr lang="en-US" dirty="0" err="1"/>
              <a:t>čeljusti</a:t>
            </a:r>
            <a:r>
              <a:rPr lang="en-US" dirty="0"/>
              <a:t> –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čeljust</a:t>
            </a:r>
            <a:r>
              <a:rPr lang="en-US" dirty="0"/>
              <a:t> je </a:t>
            </a:r>
            <a:r>
              <a:rPr lang="en-US" dirty="0" err="1"/>
              <a:t>nepokretna</a:t>
            </a:r>
            <a:r>
              <a:rPr lang="en-US" dirty="0"/>
              <a:t>, </a:t>
            </a:r>
            <a:r>
              <a:rPr lang="en-US" dirty="0" err="1"/>
              <a:t>druga</a:t>
            </a:r>
            <a:r>
              <a:rPr lang="en-US" dirty="0"/>
              <a:t> je </a:t>
            </a:r>
            <a:r>
              <a:rPr lang="en-US" dirty="0" err="1"/>
              <a:t>pokretna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Uključi</a:t>
            </a:r>
            <a:r>
              <a:rPr lang="en-US" dirty="0"/>
              <a:t> se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kontaktna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 se </a:t>
            </a:r>
            <a:r>
              <a:rPr lang="en-US" dirty="0" err="1"/>
              <a:t>zagreje</a:t>
            </a:r>
            <a:r>
              <a:rPr lang="en-US" dirty="0"/>
              <a:t> (&gt;1300</a:t>
            </a:r>
            <a:r>
              <a:rPr lang="en-US" baseline="30000" dirty="0"/>
              <a:t>o</a:t>
            </a:r>
            <a:r>
              <a:rPr lang="en-US" dirty="0"/>
              <a:t>C), </a:t>
            </a:r>
            <a:r>
              <a:rPr lang="en-US" dirty="0" err="1"/>
              <a:t>izvrši</a:t>
            </a:r>
            <a:r>
              <a:rPr lang="en-US" dirty="0"/>
              <a:t> se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isključi</a:t>
            </a:r>
            <a:r>
              <a:rPr lang="en-US" dirty="0"/>
              <a:t> se </a:t>
            </a:r>
            <a:r>
              <a:rPr lang="en-US" dirty="0" err="1"/>
              <a:t>struja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49696" y="3807536"/>
            <a:ext cx="5827020" cy="2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6033788" y="3988156"/>
            <a:ext cx="2962591" cy="12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">
            <a:off x="6101148" y="5436655"/>
            <a:ext cx="3037369" cy="6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 	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niskougljenični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, Cu </a:t>
            </a:r>
            <a:r>
              <a:rPr lang="en-US" dirty="0" err="1"/>
              <a:t>i</a:t>
            </a:r>
            <a:r>
              <a:rPr lang="en-US" dirty="0"/>
              <a:t> Al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preseke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ravnomeran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preseku</a:t>
            </a:r>
            <a:r>
              <a:rPr lang="en-US" dirty="0"/>
              <a:t> (</a:t>
            </a:r>
            <a:r>
              <a:rPr lang="en-US" dirty="0" err="1"/>
              <a:t>kružni</a:t>
            </a:r>
            <a:r>
              <a:rPr lang="en-US" dirty="0"/>
              <a:t>, </a:t>
            </a:r>
            <a:r>
              <a:rPr lang="en-US" dirty="0" err="1"/>
              <a:t>kvadratni</a:t>
            </a:r>
            <a:r>
              <a:rPr lang="en-US" dirty="0"/>
              <a:t>, </a:t>
            </a:r>
            <a:r>
              <a:rPr lang="en-US" dirty="0" err="1"/>
              <a:t>pravougaoni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odnosnom</a:t>
            </a:r>
            <a:r>
              <a:rPr lang="en-US" dirty="0"/>
              <a:t> </a:t>
            </a:r>
            <a:r>
              <a:rPr lang="en-US" dirty="0" err="1"/>
              <a:t>stranica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obavezna</a:t>
            </a:r>
            <a:r>
              <a:rPr lang="en-US" dirty="0"/>
              <a:t> </a:t>
            </a: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kontaktnih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Sučeono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u="sng" dirty="0"/>
              <a:t> </a:t>
            </a:r>
            <a:r>
              <a:rPr lang="en-US" sz="4000" u="sng" dirty="0" err="1"/>
              <a:t>varničenjem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suč.zav.zbijanjem</a:t>
            </a:r>
            <a:r>
              <a:rPr lang="en-US" dirty="0"/>
              <a:t> – </a:t>
            </a:r>
            <a:r>
              <a:rPr lang="en-US" dirty="0" err="1"/>
              <a:t>postiže</a:t>
            </a:r>
            <a:r>
              <a:rPr lang="en-US" dirty="0"/>
              <a:t> se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izbacivanje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spoja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mašinsko</a:t>
            </a:r>
            <a:r>
              <a:rPr lang="en-US" dirty="0"/>
              <a:t> </a:t>
            </a:r>
            <a:r>
              <a:rPr lang="en-US" dirty="0" err="1"/>
              <a:t>skidanje</a:t>
            </a:r>
            <a:r>
              <a:rPr lang="en-US" dirty="0"/>
              <a:t> </a:t>
            </a:r>
            <a:r>
              <a:rPr lang="en-US" dirty="0" err="1"/>
              <a:t>nastalog</a:t>
            </a:r>
            <a:r>
              <a:rPr lang="en-US" dirty="0"/>
              <a:t> </a:t>
            </a:r>
            <a:r>
              <a:rPr lang="en-US" dirty="0" err="1"/>
              <a:t>venca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37776" y="4215790"/>
            <a:ext cx="5827020" cy="22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35366"/>
            <a:ext cx="3124200" cy="1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882640"/>
            <a:ext cx="32004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221480"/>
            <a:ext cx="2929467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45163"/>
          </a:xfrm>
        </p:spPr>
        <p:txBody>
          <a:bodyPr/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raznorodnih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: </a:t>
            </a:r>
            <a:r>
              <a:rPr lang="en-US" dirty="0" err="1"/>
              <a:t>brzoreznih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ugljeničnih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bakra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,…</a:t>
            </a:r>
          </a:p>
          <a:p>
            <a:pPr>
              <a:buFontTx/>
              <a:buChar char="-"/>
            </a:pP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skraćenje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zavaruju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Nepovoljnija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zav.zbijanjem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kontura</a:t>
            </a:r>
            <a:r>
              <a:rPr lang="en-US" dirty="0"/>
              <a:t>: </a:t>
            </a:r>
            <a:r>
              <a:rPr lang="en-US" dirty="0" err="1"/>
              <a:t>limova</a:t>
            </a:r>
            <a:r>
              <a:rPr lang="en-US" dirty="0"/>
              <a:t>, </a:t>
            </a:r>
            <a:r>
              <a:rPr lang="en-US" dirty="0" err="1"/>
              <a:t>traka</a:t>
            </a:r>
            <a:r>
              <a:rPr lang="en-US" dirty="0"/>
              <a:t>, </a:t>
            </a:r>
            <a:r>
              <a:rPr lang="en-US" dirty="0" err="1"/>
              <a:t>lanaca</a:t>
            </a:r>
            <a:r>
              <a:rPr lang="en-US" dirty="0"/>
              <a:t>, </a:t>
            </a:r>
            <a:r>
              <a:rPr lang="en-US" dirty="0" err="1"/>
              <a:t>karika</a:t>
            </a:r>
            <a:r>
              <a:rPr lang="en-US" dirty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676400" y="48006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</a:t>
            </a:r>
            <a:r>
              <a:rPr lang="en-US" sz="2000" dirty="0" err="1"/>
              <a:t>I</a:t>
            </a:r>
            <a:r>
              <a:rPr lang="en-US" sz="2000" baseline="-25000" dirty="0" err="1"/>
              <a:t>š</a:t>
            </a:r>
            <a:r>
              <a:rPr lang="en-US" sz="2000" dirty="0"/>
              <a:t> – </a:t>
            </a:r>
            <a:r>
              <a:rPr lang="en-US" sz="2000" dirty="0" err="1"/>
              <a:t>struja</a:t>
            </a:r>
            <a:r>
              <a:rPr lang="en-US" sz="2000" dirty="0"/>
              <a:t> </a:t>
            </a:r>
            <a:r>
              <a:rPr lang="en-US" sz="2000" dirty="0" err="1"/>
              <a:t>šantiranja</a:t>
            </a:r>
            <a:r>
              <a:rPr lang="en-US" sz="2000" dirty="0"/>
              <a:t> – </a:t>
            </a:r>
            <a:r>
              <a:rPr lang="en-US" sz="2000" dirty="0" err="1"/>
              <a:t>struja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obilazi</a:t>
            </a:r>
            <a:r>
              <a:rPr lang="en-US" sz="2000" dirty="0"/>
              <a:t> </a:t>
            </a:r>
            <a:r>
              <a:rPr lang="en-US" sz="2000" dirty="0" err="1"/>
              <a:t>zatvorenu</a:t>
            </a:r>
            <a:r>
              <a:rPr lang="en-US" sz="2000" dirty="0"/>
              <a:t> </a:t>
            </a:r>
            <a:r>
              <a:rPr lang="en-US" sz="2000" dirty="0" err="1"/>
              <a:t>konturu</a:t>
            </a:r>
            <a:r>
              <a:rPr lang="en-US" sz="2000" dirty="0"/>
              <a:t> </a:t>
            </a:r>
            <a:r>
              <a:rPr lang="en-US" sz="2000" dirty="0" err="1"/>
              <a:t>dužim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. </a:t>
            </a:r>
            <a:r>
              <a:rPr lang="en-US" sz="2000" dirty="0" err="1"/>
              <a:t>Zbog</a:t>
            </a:r>
            <a:r>
              <a:rPr lang="en-US" sz="2000" dirty="0"/>
              <a:t> toga se </a:t>
            </a:r>
            <a:r>
              <a:rPr lang="en-US" sz="2000" dirty="0" err="1"/>
              <a:t>struje</a:t>
            </a:r>
            <a:r>
              <a:rPr lang="en-US" sz="2000" dirty="0"/>
              <a:t> </a:t>
            </a:r>
            <a:r>
              <a:rPr lang="en-US" sz="2000" dirty="0" err="1"/>
              <a:t>povećavaju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20-50%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096000" cy="5592763"/>
          </a:xfrm>
        </p:spPr>
        <p:txBody>
          <a:bodyPr/>
          <a:lstStyle/>
          <a:p>
            <a:r>
              <a:rPr lang="en-US" sz="4000" u="sng" dirty="0" err="1"/>
              <a:t>Tačkasto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Najrasprostranjeniji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zav.el.otporom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Pritisak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hlađenim</a:t>
            </a:r>
            <a:r>
              <a:rPr lang="en-US" dirty="0"/>
              <a:t> </a:t>
            </a:r>
            <a:r>
              <a:rPr lang="en-US" dirty="0" err="1"/>
              <a:t>elektrodama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preklopni</a:t>
            </a:r>
            <a:r>
              <a:rPr lang="en-US" dirty="0"/>
              <a:t> </a:t>
            </a:r>
            <a:r>
              <a:rPr lang="en-US" dirty="0" err="1"/>
              <a:t>spojevi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6604109" y="2224335"/>
            <a:ext cx="2522752" cy="44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12323"/>
            <a:ext cx="4267200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najrazličitije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zavarljive</a:t>
            </a:r>
            <a:r>
              <a:rPr lang="en-US" dirty="0"/>
              <a:t>: </a:t>
            </a:r>
            <a:r>
              <a:rPr lang="en-US" dirty="0" err="1"/>
              <a:t>leg.Ti</a:t>
            </a:r>
            <a:r>
              <a:rPr lang="en-US" dirty="0"/>
              <a:t>, leg. Al (Al-Cu </a:t>
            </a:r>
            <a:r>
              <a:rPr lang="en-US" dirty="0" err="1"/>
              <a:t>duraluminijum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Tipična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u </a:t>
            </a:r>
            <a:r>
              <a:rPr lang="en-US" dirty="0" err="1"/>
              <a:t>automobilskoj</a:t>
            </a:r>
            <a:r>
              <a:rPr lang="en-US" dirty="0"/>
              <a:t> </a:t>
            </a:r>
            <a:r>
              <a:rPr lang="en-US" dirty="0" err="1"/>
              <a:t>industriji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hermetičnih</a:t>
            </a:r>
            <a:r>
              <a:rPr lang="en-US" dirty="0"/>
              <a:t> </a:t>
            </a:r>
            <a:r>
              <a:rPr lang="en-US" dirty="0" err="1"/>
              <a:t>spojeva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0,1-6 mm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4000" u="sng" dirty="0" err="1"/>
              <a:t>Bradavičasto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dirty="0"/>
              <a:t>:</a:t>
            </a:r>
          </a:p>
          <a:p>
            <a:pPr>
              <a:buFontTx/>
              <a:buChar char="-"/>
            </a:pPr>
            <a:r>
              <a:rPr lang="sr-Latn-CS" sz="2800" dirty="0"/>
              <a:t>Limovi koji se zavaruju imaju izbočine</a:t>
            </a:r>
          </a:p>
          <a:p>
            <a:pPr>
              <a:buFontTx/>
              <a:buChar char="-"/>
            </a:pPr>
            <a:r>
              <a:rPr lang="sr-Latn-CS" sz="2800" dirty="0"/>
              <a:t>U isto vreme se vrši zavarivanje u više tačaka</a:t>
            </a:r>
          </a:p>
          <a:p>
            <a:pPr>
              <a:buFontTx/>
              <a:buChar char="-"/>
            </a:pPr>
            <a:r>
              <a:rPr lang="sr-Latn-CS" sz="2800" dirty="0"/>
              <a:t>Nakon zavarivanja se izbočine ili ne vide ili slabo vide</a:t>
            </a:r>
          </a:p>
          <a:p>
            <a:pPr>
              <a:buFontTx/>
              <a:buChar char="-"/>
            </a:pPr>
            <a:r>
              <a:rPr lang="sr-Latn-CS" sz="2800" dirty="0"/>
              <a:t>Elektrode su velikih dimenzija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4257" y="3488417"/>
            <a:ext cx="4852237" cy="32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7450" y="4419600"/>
            <a:ext cx="405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/>
              <a:t>Primena i specifičnosti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Za niskougljenične čelike</a:t>
            </a:r>
          </a:p>
          <a:p>
            <a:pPr>
              <a:buFontTx/>
              <a:buChar char="-"/>
            </a:pPr>
            <a:r>
              <a:rPr lang="sr-Latn-CS" dirty="0"/>
              <a:t>Potrebna velika snaga uređaja</a:t>
            </a:r>
          </a:p>
          <a:p>
            <a:pPr>
              <a:buFontTx/>
              <a:buChar char="-"/>
            </a:pPr>
            <a:r>
              <a:rPr lang="sr-Latn-CS" dirty="0"/>
              <a:t>Velika produk</a:t>
            </a:r>
            <a:r>
              <a:rPr lang="en-US" dirty="0"/>
              <a:t>t</a:t>
            </a:r>
            <a:r>
              <a:rPr lang="sr-Latn-CS" dirty="0"/>
              <a:t>ivnost</a:t>
            </a:r>
          </a:p>
          <a:p>
            <a:pPr>
              <a:buFontTx/>
              <a:buChar char="-"/>
            </a:pPr>
            <a:r>
              <a:rPr lang="sr-Latn-CS" dirty="0"/>
              <a:t>Zavarivanje limova deb</a:t>
            </a:r>
            <a:r>
              <a:rPr lang="en-US" dirty="0"/>
              <a:t>l</a:t>
            </a:r>
            <a:r>
              <a:rPr lang="sr-Latn-CS" dirty="0"/>
              <a:t>jine 0,5-5 mm</a:t>
            </a:r>
          </a:p>
          <a:p>
            <a:pPr>
              <a:buFontTx/>
              <a:buChar char="-"/>
            </a:pPr>
            <a:r>
              <a:rPr lang="sr-Latn-CS" dirty="0"/>
              <a:t>Mogućnost zavarivanja tankih sa debelim limovima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Šavno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dirty="0"/>
              <a:t>: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Koriste se kružne elektrode između kojih se kreće osnovni materijal,</a:t>
            </a:r>
          </a:p>
          <a:p>
            <a:pPr>
              <a:buNone/>
            </a:pPr>
            <a:r>
              <a:rPr lang="sr-Latn-CS" dirty="0"/>
              <a:t>	a moguće je i da su </a:t>
            </a:r>
          </a:p>
          <a:p>
            <a:pPr>
              <a:buNone/>
            </a:pPr>
            <a:r>
              <a:rPr lang="sr-Latn-CS" dirty="0"/>
              <a:t>	elektrode pokretne.</a:t>
            </a:r>
          </a:p>
          <a:p>
            <a:pPr>
              <a:buFontTx/>
              <a:buChar char="-"/>
            </a:pPr>
            <a:r>
              <a:rPr lang="sr-Latn-CS" dirty="0"/>
              <a:t>Zavarene tačke se </a:t>
            </a:r>
          </a:p>
          <a:p>
            <a:pPr>
              <a:buNone/>
            </a:pPr>
            <a:r>
              <a:rPr lang="sr-Latn-CS" dirty="0"/>
              <a:t>	međusobno preklapaju</a:t>
            </a:r>
          </a:p>
          <a:p>
            <a:pPr>
              <a:buFontTx/>
              <a:buChar char="-"/>
            </a:pPr>
            <a:r>
              <a:rPr lang="sr-Latn-CS" dirty="0"/>
              <a:t>Može biti dvostrano ili </a:t>
            </a:r>
          </a:p>
          <a:p>
            <a:pPr>
              <a:buNone/>
            </a:pPr>
            <a:r>
              <a:rPr lang="sr-Latn-CS" dirty="0"/>
              <a:t>	jednostrano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800600" y="1773195"/>
            <a:ext cx="4343400" cy="50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3200" u="sng" dirty="0"/>
              <a:t>Primena i specifičnosti</a:t>
            </a:r>
            <a:r>
              <a:rPr lang="sr-Latn-CS" sz="3200" dirty="0"/>
              <a:t>:</a:t>
            </a:r>
          </a:p>
          <a:p>
            <a:pPr>
              <a:buNone/>
            </a:pPr>
            <a:r>
              <a:rPr lang="sr-Latn-CS" dirty="0"/>
              <a:t>-  Koristi se za zavarivanje različitih materijala: niskougljeničnih i nerđajućih čelika, leg.Al, Cu, Ti,...</a:t>
            </a:r>
          </a:p>
          <a:p>
            <a:pPr>
              <a:buFontTx/>
              <a:buChar char="-"/>
            </a:pPr>
            <a:r>
              <a:rPr lang="sr-Latn-CS" sz="3200" dirty="0"/>
              <a:t>Postiže se hermetičnost na tečnosti i gasove</a:t>
            </a:r>
          </a:p>
          <a:p>
            <a:pPr>
              <a:buFontTx/>
              <a:buChar char="-"/>
            </a:pPr>
            <a:r>
              <a:rPr lang="sr-Latn-CS" dirty="0"/>
              <a:t>Debljine limova do 3 mm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zavarivački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sagorevanjem</a:t>
            </a:r>
            <a:r>
              <a:rPr lang="en-US" dirty="0"/>
              <a:t> </a:t>
            </a:r>
            <a:r>
              <a:rPr lang="en-US" dirty="0" err="1"/>
              <a:t>acetilena</a:t>
            </a:r>
            <a:r>
              <a:rPr lang="en-US" dirty="0"/>
              <a:t> 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) u </a:t>
            </a:r>
            <a:r>
              <a:rPr lang="en-US" dirty="0" err="1"/>
              <a:t>kiseoniku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šemi</a:t>
            </a:r>
            <a:r>
              <a:rPr lang="en-US" dirty="0"/>
              <a:t> </a:t>
            </a:r>
            <a:r>
              <a:rPr lang="en-US" dirty="0" err="1"/>
              <a:t>sličan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TIG.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79087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Prednosti</a:t>
            </a:r>
            <a:r>
              <a:rPr lang="sr-Latn-CS" u="sng" dirty="0"/>
              <a:t> zavarivanja el.otporom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zavarivati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automatizacije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Mali </a:t>
            </a:r>
            <a:r>
              <a:rPr lang="en-US" dirty="0" err="1"/>
              <a:t>utrošak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(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ekonomičnost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endParaRPr lang="en-US" dirty="0"/>
          </a:p>
          <a:p>
            <a:endParaRPr lang="en-US" dirty="0"/>
          </a:p>
          <a:p>
            <a:r>
              <a:rPr lang="en-US" u="sng" dirty="0" err="1"/>
              <a:t>Nedostaci</a:t>
            </a:r>
            <a:r>
              <a:rPr lang="sr-Latn-CS" u="sng" dirty="0"/>
              <a:t> zavarivanja el.otporom 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pogodna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prenošenje</a:t>
            </a:r>
            <a:r>
              <a:rPr lang="en-US" dirty="0"/>
              <a:t> van </a:t>
            </a:r>
            <a:r>
              <a:rPr lang="en-US" dirty="0" err="1"/>
              <a:t>pogona</a:t>
            </a:r>
            <a:r>
              <a:rPr lang="sr-Latn-CS" dirty="0"/>
              <a:t> (terenski rad)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poprečnog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plamena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1-Jezgro </a:t>
            </a:r>
            <a:r>
              <a:rPr lang="en-US" sz="2000" b="1" dirty="0" err="1"/>
              <a:t>plamena</a:t>
            </a:r>
            <a:r>
              <a:rPr lang="en-US" sz="2000" b="1" dirty="0"/>
              <a:t> – </a:t>
            </a:r>
            <a:r>
              <a:rPr lang="en-US" sz="2000" b="1" dirty="0" err="1"/>
              <a:t>raspadanje</a:t>
            </a:r>
            <a:r>
              <a:rPr lang="en-US" sz="2000" b="1" dirty="0"/>
              <a:t> </a:t>
            </a:r>
            <a:r>
              <a:rPr lang="en-US" sz="2000" b="1" dirty="0" err="1"/>
              <a:t>acetilena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/>
              <a:t>2-Primarno </a:t>
            </a:r>
            <a:r>
              <a:rPr lang="en-US" sz="2000" b="1" dirty="0" err="1"/>
              <a:t>sagorevanje</a:t>
            </a:r>
            <a:r>
              <a:rPr lang="en-US" sz="2000" b="1" dirty="0"/>
              <a:t> </a:t>
            </a:r>
            <a:r>
              <a:rPr lang="en-US" sz="2000" b="1" dirty="0" err="1"/>
              <a:t>acetilena</a:t>
            </a:r>
            <a:r>
              <a:rPr lang="en-US" sz="2000" b="1" dirty="0"/>
              <a:t> (O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boce</a:t>
            </a:r>
            <a:r>
              <a:rPr lang="en-US" sz="2000" b="1" dirty="0"/>
              <a:t>)</a:t>
            </a:r>
          </a:p>
          <a:p>
            <a:endParaRPr lang="en-US" sz="2000" dirty="0"/>
          </a:p>
          <a:p>
            <a:r>
              <a:rPr lang="en-US" sz="2000" b="1" dirty="0"/>
              <a:t>3-Omotač </a:t>
            </a:r>
            <a:r>
              <a:rPr lang="en-US" sz="2000" b="1" dirty="0" err="1"/>
              <a:t>plamena</a:t>
            </a:r>
            <a:r>
              <a:rPr lang="en-US" sz="2000" b="1" dirty="0"/>
              <a:t> – </a:t>
            </a:r>
            <a:r>
              <a:rPr lang="en-US" sz="2000" b="1" dirty="0" err="1"/>
              <a:t>sekundarno</a:t>
            </a:r>
            <a:r>
              <a:rPr lang="en-US" sz="2000" b="1" dirty="0"/>
              <a:t> </a:t>
            </a:r>
            <a:r>
              <a:rPr lang="en-US" sz="2000" b="1" dirty="0" err="1"/>
              <a:t>sagorevanje</a:t>
            </a:r>
            <a:r>
              <a:rPr lang="en-US" sz="2000" b="1" dirty="0"/>
              <a:t> (O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okoline</a:t>
            </a:r>
            <a:r>
              <a:rPr lang="en-US" sz="2000" b="1" dirty="0"/>
              <a:t>)*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Plamen</a:t>
            </a:r>
            <a:r>
              <a:rPr lang="en-US" sz="2400" b="1" dirty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 </a:t>
            </a:r>
            <a:r>
              <a:rPr lang="en-US" sz="2400" b="1" dirty="0" err="1"/>
              <a:t>koncentrisan</a:t>
            </a:r>
            <a:r>
              <a:rPr lang="en-US" sz="2400" b="1" dirty="0"/>
              <a:t> </a:t>
            </a:r>
            <a:r>
              <a:rPr lang="en-US" sz="2400" b="1" dirty="0" err="1"/>
              <a:t>izvor</a:t>
            </a:r>
            <a:r>
              <a:rPr lang="en-US" sz="2400" b="1" dirty="0"/>
              <a:t> </a:t>
            </a:r>
            <a:r>
              <a:rPr lang="en-US" sz="2400" b="1" dirty="0" err="1"/>
              <a:t>toplote</a:t>
            </a:r>
            <a:r>
              <a:rPr lang="en-US" sz="2400" b="1" dirty="0"/>
              <a:t> </a:t>
            </a:r>
            <a:r>
              <a:rPr lang="en-US" sz="2400" b="1" dirty="0" err="1"/>
              <a:t>kao</a:t>
            </a:r>
            <a:r>
              <a:rPr lang="en-US" sz="2400" b="1" dirty="0"/>
              <a:t> </a:t>
            </a:r>
            <a:r>
              <a:rPr lang="en-US" sz="2400" b="1" dirty="0" err="1"/>
              <a:t>zavarivački</a:t>
            </a:r>
            <a:r>
              <a:rPr lang="en-US" sz="2400" b="1" dirty="0"/>
              <a:t> </a:t>
            </a:r>
            <a:r>
              <a:rPr lang="en-US" sz="2400" b="1" dirty="0" err="1"/>
              <a:t>luk</a:t>
            </a:r>
            <a:r>
              <a:rPr lang="en-US" sz="2400" b="1" dirty="0"/>
              <a:t>,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uzrokuje</a:t>
            </a:r>
            <a:r>
              <a:rPr lang="en-US" sz="2400" b="1" dirty="0"/>
              <a:t> </a:t>
            </a:r>
            <a:r>
              <a:rPr lang="en-US" sz="2400" b="1" dirty="0" err="1"/>
              <a:t>deformacije</a:t>
            </a:r>
            <a:r>
              <a:rPr lang="en-US" sz="2400" b="1" dirty="0"/>
              <a:t>, </a:t>
            </a:r>
            <a:r>
              <a:rPr lang="en-US" sz="2400" b="1" dirty="0" err="1"/>
              <a:t>širi</a:t>
            </a:r>
            <a:r>
              <a:rPr lang="en-US" sz="2400" b="1" dirty="0"/>
              <a:t> ZUT, </a:t>
            </a:r>
            <a:r>
              <a:rPr lang="en-US" sz="2400" b="1" dirty="0" err="1"/>
              <a:t>zaostale</a:t>
            </a:r>
            <a:r>
              <a:rPr lang="en-US" sz="2400" b="1" dirty="0"/>
              <a:t> </a:t>
            </a:r>
            <a:r>
              <a:rPr lang="en-US" sz="2400" b="1" dirty="0" err="1"/>
              <a:t>napone</a:t>
            </a:r>
            <a:r>
              <a:rPr lang="en-US" sz="2400" b="1" dirty="0"/>
              <a:t>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REL 4000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plamena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Ključan</a:t>
            </a:r>
            <a:r>
              <a:rPr lang="en-US" dirty="0"/>
              <a:t> je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dirty="0"/>
              <a:t>=O</a:t>
            </a:r>
            <a:r>
              <a:rPr lang="en-US" baseline="-25000" dirty="0"/>
              <a:t>2</a:t>
            </a:r>
            <a:r>
              <a:rPr lang="en-US" dirty="0"/>
              <a:t>/C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2098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/>
              <a:t>=1,1-1,2 </a:t>
            </a:r>
            <a:r>
              <a:rPr lang="en-US" sz="2400" dirty="0" err="1"/>
              <a:t>normalan</a:t>
            </a:r>
            <a:r>
              <a:rPr lang="en-US" sz="2400" dirty="0"/>
              <a:t> </a:t>
            </a:r>
            <a:r>
              <a:rPr lang="en-US" sz="2400" dirty="0" err="1"/>
              <a:t>plamen</a:t>
            </a:r>
            <a:r>
              <a:rPr lang="en-US" sz="2400" dirty="0"/>
              <a:t>: </a:t>
            </a:r>
            <a:r>
              <a:rPr lang="en-US" sz="2400" dirty="0" err="1"/>
              <a:t>čelici</a:t>
            </a:r>
            <a:r>
              <a:rPr lang="en-US" sz="2400" dirty="0"/>
              <a:t>, Cu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β </a:t>
            </a:r>
            <a:r>
              <a:rPr lang="en-US" sz="2400" dirty="0"/>
              <a:t>&lt;1,1 </a:t>
            </a:r>
            <a:r>
              <a:rPr lang="en-US" sz="2400" dirty="0" err="1"/>
              <a:t>redukujući</a:t>
            </a:r>
            <a:r>
              <a:rPr lang="en-US" sz="2400" dirty="0"/>
              <a:t> </a:t>
            </a:r>
            <a:r>
              <a:rPr lang="en-US" sz="2400" dirty="0" err="1"/>
              <a:t>plamen-višak</a:t>
            </a:r>
            <a:r>
              <a:rPr lang="en-US" sz="2400" dirty="0"/>
              <a:t> </a:t>
            </a:r>
            <a:r>
              <a:rPr lang="en-US" sz="2400" dirty="0" err="1"/>
              <a:t>acetilena</a:t>
            </a:r>
            <a:r>
              <a:rPr lang="en-US" sz="2400" dirty="0"/>
              <a:t> (</a:t>
            </a:r>
            <a:r>
              <a:rPr lang="en-US" sz="2400" dirty="0" err="1"/>
              <a:t>svetlo</a:t>
            </a:r>
            <a:r>
              <a:rPr lang="en-US" sz="2400" dirty="0"/>
              <a:t> </a:t>
            </a:r>
            <a:r>
              <a:rPr lang="en-US" sz="2400" dirty="0" err="1"/>
              <a:t>jezgro</a:t>
            </a:r>
            <a:r>
              <a:rPr lang="en-US" sz="2400" dirty="0"/>
              <a:t>): </a:t>
            </a:r>
            <a:r>
              <a:rPr lang="en-US" sz="2400" dirty="0" err="1"/>
              <a:t>liv</a:t>
            </a:r>
            <a:r>
              <a:rPr lang="en-US" sz="2400" dirty="0"/>
              <a:t>. </a:t>
            </a:r>
            <a:r>
              <a:rPr lang="en-US" sz="2400" dirty="0" err="1"/>
              <a:t>gvožđa</a:t>
            </a:r>
            <a:r>
              <a:rPr lang="en-US" sz="2400" dirty="0"/>
              <a:t>, </a:t>
            </a:r>
            <a:r>
              <a:rPr lang="en-US" sz="2400" dirty="0" err="1"/>
              <a:t>leg.Al</a:t>
            </a:r>
            <a:r>
              <a:rPr lang="en-US" sz="2400" dirty="0"/>
              <a:t>, </a:t>
            </a:r>
            <a:r>
              <a:rPr lang="en-US" sz="2400" dirty="0" err="1"/>
              <a:t>bronza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β </a:t>
            </a:r>
            <a:r>
              <a:rPr lang="en-US" sz="2400" dirty="0"/>
              <a:t>&gt;1.2 </a:t>
            </a:r>
            <a:r>
              <a:rPr lang="en-US" sz="2400" dirty="0" err="1"/>
              <a:t>oksidišući</a:t>
            </a:r>
            <a:r>
              <a:rPr lang="en-US" sz="2400" dirty="0"/>
              <a:t> </a:t>
            </a:r>
            <a:r>
              <a:rPr lang="en-US" sz="2400" dirty="0" err="1"/>
              <a:t>plamen-višak</a:t>
            </a:r>
            <a:r>
              <a:rPr lang="en-US" sz="2400" dirty="0"/>
              <a:t> </a:t>
            </a:r>
            <a:r>
              <a:rPr lang="en-US" sz="2400" dirty="0" err="1"/>
              <a:t>kiseonika</a:t>
            </a:r>
            <a:r>
              <a:rPr lang="en-US" sz="2400" dirty="0"/>
              <a:t>; </a:t>
            </a:r>
            <a:r>
              <a:rPr lang="en-US" sz="2400" dirty="0" err="1"/>
              <a:t>mesing</a:t>
            </a:r>
            <a:r>
              <a:rPr lang="en-US" sz="2400" dirty="0"/>
              <a:t> (</a:t>
            </a:r>
            <a:r>
              <a:rPr lang="en-US" sz="2400" dirty="0" err="1"/>
              <a:t>sprečava</a:t>
            </a:r>
            <a:r>
              <a:rPr lang="en-US" sz="2400" dirty="0"/>
              <a:t> se </a:t>
            </a:r>
            <a:r>
              <a:rPr lang="en-US" sz="2400" dirty="0" err="1"/>
              <a:t>gubitak</a:t>
            </a:r>
            <a:r>
              <a:rPr lang="en-US" sz="2400" dirty="0"/>
              <a:t> Zn, </a:t>
            </a:r>
            <a:r>
              <a:rPr lang="en-US" sz="2400" dirty="0" err="1"/>
              <a:t>jer</a:t>
            </a:r>
            <a:r>
              <a:rPr lang="en-US" sz="2400" dirty="0"/>
              <a:t> se </a:t>
            </a:r>
            <a:r>
              <a:rPr lang="en-US" sz="2400" dirty="0" err="1"/>
              <a:t>formira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ZnO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zadržava</a:t>
            </a:r>
            <a:r>
              <a:rPr lang="en-US" sz="2400" dirty="0"/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Gasno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najpogodnije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osnovnog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materijala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relativno</a:t>
            </a:r>
            <a:r>
              <a:rPr lang="en-US" sz="2400" b="1" dirty="0">
                <a:solidFill>
                  <a:srgbClr val="00B050"/>
                </a:solidFill>
              </a:rPr>
              <a:t> male </a:t>
            </a:r>
            <a:r>
              <a:rPr lang="en-US" sz="2400" b="1" dirty="0" err="1">
                <a:solidFill>
                  <a:srgbClr val="00B050"/>
                </a:solidFill>
              </a:rPr>
              <a:t>debljine</a:t>
            </a:r>
            <a:r>
              <a:rPr lang="en-US" sz="2400" b="1" dirty="0">
                <a:solidFill>
                  <a:srgbClr val="00B050"/>
                </a:solidFill>
              </a:rPr>
              <a:t> (do 0,5-1,5</a:t>
            </a:r>
            <a:r>
              <a:rPr lang="sr-Latn-CS" sz="2400" b="1" dirty="0">
                <a:solidFill>
                  <a:srgbClr val="00B050"/>
                </a:solidFill>
              </a:rPr>
              <a:t> mm</a:t>
            </a:r>
            <a:r>
              <a:rPr lang="en-US" sz="2400" b="1" dirty="0">
                <a:solidFill>
                  <a:srgbClr val="00B050"/>
                </a:solidFill>
              </a:rPr>
              <a:t>), </a:t>
            </a:r>
            <a:r>
              <a:rPr lang="en-US" sz="2400" b="1" dirty="0" err="1">
                <a:solidFill>
                  <a:srgbClr val="00B050"/>
                </a:solidFill>
              </a:rPr>
              <a:t>gde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produktivnost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veća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nego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kod</a:t>
            </a:r>
            <a:r>
              <a:rPr lang="en-US" sz="2400" b="1" dirty="0">
                <a:solidFill>
                  <a:srgbClr val="00B050"/>
                </a:solidFill>
              </a:rPr>
              <a:t> REL. TIG </a:t>
            </a:r>
            <a:r>
              <a:rPr lang="en-US" sz="2400" b="1" dirty="0" err="1">
                <a:solidFill>
                  <a:srgbClr val="00B050"/>
                </a:solidFill>
              </a:rPr>
              <a:t>daje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bolji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kvalitet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ove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debljine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953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REL je </a:t>
            </a:r>
            <a:r>
              <a:rPr lang="en-US" sz="2400" b="1" dirty="0" err="1">
                <a:solidFill>
                  <a:srgbClr val="FF0000"/>
                </a:solidFill>
              </a:rPr>
              <a:t>produktivniji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gasnog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veće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debljine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preko</a:t>
            </a:r>
            <a:r>
              <a:rPr lang="en-US" sz="2400" b="1" dirty="0">
                <a:solidFill>
                  <a:srgbClr val="FF0000"/>
                </a:solidFill>
              </a:rPr>
              <a:t> 5 mm.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Upotreba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sr-Latn-CS" sz="2400" b="1" dirty="0">
                <a:solidFill>
                  <a:srgbClr val="FF0000"/>
                </a:solidFill>
              </a:rPr>
              <a:t>gasnog zav. </a:t>
            </a:r>
            <a:r>
              <a:rPr lang="en-US" sz="2400" b="1" dirty="0" err="1">
                <a:solidFill>
                  <a:srgbClr val="FF0000"/>
                </a:solidFill>
              </a:rPr>
              <a:t>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remontne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radove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terenu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Poželjno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strane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ako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moguće</a:t>
            </a:r>
            <a:r>
              <a:rPr lang="sr-Latn-CS" sz="2400" b="1" dirty="0">
                <a:solidFill>
                  <a:srgbClr val="FF0000"/>
                </a:solidFill>
              </a:rPr>
              <a:t> zbog deformacija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47800" y="1524000"/>
            <a:ext cx="6525843" cy="3505200"/>
            <a:chOff x="1447800" y="1981200"/>
            <a:chExt cx="6525843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1981200"/>
              <a:ext cx="6525843" cy="3201425"/>
              <a:chOff x="1066800" y="1524000"/>
              <a:chExt cx="6525843" cy="3201425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4000"/>
                <a:ext cx="2286000" cy="2133600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2819400"/>
              <a:ext cx="3733800" cy="2667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685800" y="1828800"/>
            <a:ext cx="838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5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navarivanje</a:t>
            </a:r>
            <a:r>
              <a:rPr lang="en-US" dirty="0"/>
              <a:t>, </a:t>
            </a:r>
            <a:r>
              <a:rPr lang="en-US" dirty="0" err="1"/>
              <a:t>rezanje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do 1,5 mm</a:t>
            </a:r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martenzita</a:t>
            </a:r>
            <a:r>
              <a:rPr lang="en-US" dirty="0"/>
              <a:t> u ZUT-u.</a:t>
            </a:r>
          </a:p>
          <a:p>
            <a:pPr>
              <a:buFontTx/>
              <a:buChar char="-"/>
            </a:pPr>
            <a:r>
              <a:rPr lang="en-US" dirty="0" err="1"/>
              <a:t>Nezamenljiv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reparaturna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terenu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(pre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leg.Al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Cu), </a:t>
            </a:r>
            <a:r>
              <a:rPr lang="en-US" dirty="0" err="1"/>
              <a:t>livenih</a:t>
            </a:r>
            <a:r>
              <a:rPr lang="en-US" dirty="0"/>
              <a:t> </a:t>
            </a:r>
            <a:r>
              <a:rPr lang="en-US" dirty="0" err="1"/>
              <a:t>gvožđa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zavarivačkog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ZUT,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Vidmanštetenove</a:t>
            </a:r>
            <a:r>
              <a:rPr lang="en-US" dirty="0"/>
              <a:t> </a:t>
            </a:r>
            <a:r>
              <a:rPr lang="en-US" dirty="0" err="1"/>
              <a:t>strukture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tankih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lošiji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TIG-a</a:t>
            </a:r>
          </a:p>
          <a:p>
            <a:pPr>
              <a:buFontTx/>
              <a:buChar char="-"/>
            </a:pP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 mm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otporom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pritiskom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Može</a:t>
            </a:r>
            <a:r>
              <a:rPr lang="en-US" dirty="0"/>
              <a:t>, a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dolaziti</a:t>
            </a:r>
            <a:r>
              <a:rPr lang="en-US" dirty="0"/>
              <a:t> do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–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razmekšan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maloj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(u </a:t>
            </a:r>
            <a:r>
              <a:rPr lang="en-US" dirty="0" err="1"/>
              <a:t>kontaktnoj</a:t>
            </a:r>
            <a:r>
              <a:rPr lang="en-US" dirty="0"/>
              <a:t> </a:t>
            </a:r>
            <a:r>
              <a:rPr lang="en-US" dirty="0" err="1"/>
              <a:t>tački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propuštanjem</a:t>
            </a:r>
            <a:r>
              <a:rPr lang="en-US" dirty="0"/>
              <a:t> </a:t>
            </a:r>
            <a:r>
              <a:rPr lang="en-US" dirty="0" err="1"/>
              <a:t>el.struje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</a:t>
            </a:r>
            <a:r>
              <a:rPr lang="en-US" dirty="0" err="1"/>
              <a:t>kontakt</a:t>
            </a:r>
            <a:r>
              <a:rPr lang="en-US" dirty="0"/>
              <a:t>),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zagreva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56436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400800"/>
          </a:xfrm>
        </p:spPr>
        <p:txBody>
          <a:bodyPr>
            <a:normAutofit/>
          </a:bodyPr>
          <a:lstStyle/>
          <a:p>
            <a:r>
              <a:rPr lang="en-US" sz="2800" dirty="0" err="1"/>
              <a:t>Osnovna</a:t>
            </a:r>
            <a:r>
              <a:rPr lang="en-US" sz="2800" dirty="0"/>
              <a:t> </a:t>
            </a:r>
            <a:r>
              <a:rPr lang="en-US" sz="2800" dirty="0" err="1"/>
              <a:t>podela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Sučeono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Preklopno</a:t>
            </a: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210594" y="1143794"/>
            <a:ext cx="1218406" cy="1218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1752600"/>
            <a:ext cx="434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748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OSNOVI MAŠINSKIH TEHNOLOGIJA 2</vt:lpstr>
      <vt:lpstr>Gasno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električnim otporom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32</cp:revision>
  <dcterms:created xsi:type="dcterms:W3CDTF">2014-04-03T10:39:19Z</dcterms:created>
  <dcterms:modified xsi:type="dcterms:W3CDTF">2016-05-17T08:23:50Z</dcterms:modified>
</cp:coreProperties>
</file>